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56" r:id="rId3"/>
    <p:sldId id="404" r:id="rId4"/>
    <p:sldId id="370" r:id="rId5"/>
    <p:sldId id="302" r:id="rId6"/>
    <p:sldId id="342" r:id="rId7"/>
    <p:sldId id="299" r:id="rId8"/>
    <p:sldId id="341" r:id="rId9"/>
    <p:sldId id="403" r:id="rId10"/>
    <p:sldId id="384" r:id="rId11"/>
    <p:sldId id="405" r:id="rId12"/>
    <p:sldId id="385" r:id="rId13"/>
    <p:sldId id="406" r:id="rId14"/>
    <p:sldId id="407" r:id="rId15"/>
    <p:sldId id="308" r:id="rId16"/>
    <p:sldId id="397" r:id="rId17"/>
    <p:sldId id="398" r:id="rId18"/>
    <p:sldId id="310" r:id="rId19"/>
    <p:sldId id="400" r:id="rId20"/>
    <p:sldId id="392" r:id="rId21"/>
    <p:sldId id="363" r:id="rId22"/>
    <p:sldId id="393" r:id="rId23"/>
    <p:sldId id="377" r:id="rId24"/>
    <p:sldId id="394" r:id="rId25"/>
    <p:sldId id="376" r:id="rId26"/>
    <p:sldId id="395" r:id="rId27"/>
    <p:sldId id="396" r:id="rId28"/>
    <p:sldId id="408" r:id="rId29"/>
    <p:sldId id="391" r:id="rId30"/>
    <p:sldId id="399" r:id="rId31"/>
    <p:sldId id="36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776B45-8EFF-44F6-8606-EEB9F69EC177}">
          <p14:sldIdLst>
            <p14:sldId id="256"/>
            <p14:sldId id="404"/>
            <p14:sldId id="370"/>
            <p14:sldId id="302"/>
            <p14:sldId id="342"/>
            <p14:sldId id="299"/>
            <p14:sldId id="341"/>
            <p14:sldId id="403"/>
            <p14:sldId id="384"/>
            <p14:sldId id="405"/>
            <p14:sldId id="385"/>
            <p14:sldId id="406"/>
            <p14:sldId id="407"/>
            <p14:sldId id="308"/>
            <p14:sldId id="397"/>
            <p14:sldId id="398"/>
            <p14:sldId id="310"/>
            <p14:sldId id="400"/>
          </p14:sldIdLst>
        </p14:section>
        <p14:section name="Untitled Section" id="{487ED92C-4A54-4C9D-B7AC-C00ADB4C6821}">
          <p14:sldIdLst>
            <p14:sldId id="392"/>
            <p14:sldId id="363"/>
            <p14:sldId id="393"/>
            <p14:sldId id="377"/>
            <p14:sldId id="394"/>
            <p14:sldId id="376"/>
            <p14:sldId id="395"/>
            <p14:sldId id="396"/>
            <p14:sldId id="408"/>
            <p14:sldId id="391"/>
            <p14:sldId id="399"/>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CBF"/>
    <a:srgbClr val="C93135"/>
    <a:srgbClr val="B62C2F"/>
    <a:srgbClr val="952737"/>
    <a:srgbClr val="A40000"/>
    <a:srgbClr val="CC0000"/>
    <a:srgbClr val="AD2D3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varScale="1">
        <p:scale>
          <a:sx n="107" d="100"/>
          <a:sy n="107" d="100"/>
        </p:scale>
        <p:origin x="118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9T17:48:28.776" idx="8">
    <p:pos x="10" y="10"/>
    <p:text>ეს და შემდეგი სლაიდიც ერთი და იგივე სხვადასხვა სტილის უბრალოდ, თქვენ აირჩიეთ, ან თუ არც ერთი მოგწონთ მითხარით როგორ შევცვალო :), იგივე პრინციპით იქნება სამივე სცანარის სლაიდები, ორ ვერსიად</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9T17:39:33.819" idx="7">
    <p:pos x="10" y="10"/>
    <p:text>აქტივობები და ვადები გაკეთებულია ორ ორ სლაიდად ორ ვარიანტად (21-22 და 23-24 სლაიდები), რომელიც მოგეწონებათ ის დავტოვოთ, თუ არც ერთი მაშინ მითხარით როგორი გინდათ რომ იყოს და შევეცდები გავაკეთო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ფუნქციონირებს  - 28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63227">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37408">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553581"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285993" y="1545155"/>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285993" y="1545155"/>
        <a:ext cx="3348319" cy="1121842"/>
      </dsp:txXfrm>
    </dsp:sp>
    <dsp:sp modelId="{2B9101F4-B5D1-4AB7-BC83-753D06A88415}">
      <dsp:nvSpPr>
        <dsp:cNvPr id="0" name=""/>
        <dsp:cNvSpPr/>
      </dsp:nvSpPr>
      <dsp:spPr>
        <a:xfrm>
          <a:off x="373955"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373955" y="1600197"/>
        <a:ext cx="1134077" cy="778766"/>
      </dsp:txXfrm>
    </dsp:sp>
    <dsp:sp modelId="{12D2183B-C8C1-4ADD-8BFA-63A0024D79DB}">
      <dsp:nvSpPr>
        <dsp:cNvPr id="0" name=""/>
        <dsp:cNvSpPr/>
      </dsp:nvSpPr>
      <dsp:spPr>
        <a:xfrm rot="19721930">
          <a:off x="-891657"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295685"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kern="1200" dirty="0" smtClean="0">
              <a:solidFill>
                <a:schemeClr val="accent2">
                  <a:lumMod val="50000"/>
                </a:schemeClr>
              </a:solidFill>
              <a:cs typeface="Arial" pitchFamily="34" charset="0"/>
            </a:rPr>
            <a:t>აპრილი, 2011 წ.</a:t>
          </a:r>
          <a:endParaRPr lang="en-US" sz="1500" b="1" kern="1200" dirty="0">
            <a:solidFill>
              <a:schemeClr val="accent2">
                <a:lumMod val="50000"/>
              </a:schemeClr>
            </a:solidFill>
            <a:cs typeface="Arial" pitchFamily="34" charset="0"/>
          </a:endParaRPr>
        </a:p>
      </dsp:txBody>
      <dsp:txXfrm>
        <a:off x="2295685" y="3048003"/>
        <a:ext cx="3403342" cy="1121842"/>
      </dsp:txXfrm>
    </dsp:sp>
    <dsp:sp modelId="{4E0AE086-AABF-4A0E-98D0-5626D79C154F}">
      <dsp:nvSpPr>
        <dsp:cNvPr id="0" name=""/>
        <dsp:cNvSpPr/>
      </dsp:nvSpPr>
      <dsp:spPr>
        <a:xfrm>
          <a:off x="31795"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31795" y="3276598"/>
        <a:ext cx="1557905" cy="778766"/>
      </dsp:txXfrm>
    </dsp:sp>
    <dsp:sp modelId="{339FCDE6-ACB1-4FC6-B770-034DE4C59DA1}">
      <dsp:nvSpPr>
        <dsp:cNvPr id="0" name=""/>
        <dsp:cNvSpPr/>
      </dsp:nvSpPr>
      <dsp:spPr>
        <a:xfrm rot="851649">
          <a:off x="-242919"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295691" y="4495803"/>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cs typeface="Arial" pitchFamily="34" charset="0"/>
            </a:rPr>
            <a:t>ოქტომბერი, 2014 წ. </a:t>
          </a:r>
          <a:r>
            <a:rPr lang="ka-GE" sz="1500" kern="1200" dirty="0" smtClean="0">
              <a:solidFill>
                <a:schemeClr val="accent2">
                  <a:lumMod val="50000"/>
                </a:schemeClr>
              </a:solidFill>
              <a:cs typeface="Arial" pitchFamily="34" charset="0"/>
            </a:rPr>
            <a:t>- სულ შემუშავებულია:  31</a:t>
          </a:r>
          <a:r>
            <a:rPr lang="en-US"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მოდული, მ.შ. ფუნქციონირებს  - 28                         1 პილოტირების და                           2 დეველოპმენტის ეტაპზე</a:t>
          </a:r>
          <a:endParaRPr lang="en-US" sz="1500" kern="1200" dirty="0">
            <a:solidFill>
              <a:schemeClr val="accent2">
                <a:lumMod val="50000"/>
              </a:schemeClr>
            </a:solidFill>
            <a:cs typeface="Arial" pitchFamily="34" charset="0"/>
          </a:endParaRPr>
        </a:p>
      </dsp:txBody>
      <dsp:txXfrm>
        <a:off x="2295691" y="4495803"/>
        <a:ext cx="3339252" cy="1121842"/>
      </dsp:txXfrm>
    </dsp:sp>
    <dsp:sp modelId="{6AED50E6-1C35-4B77-9E90-501897F8F6D8}">
      <dsp:nvSpPr>
        <dsp:cNvPr id="0" name=""/>
        <dsp:cNvSpPr/>
      </dsp:nvSpPr>
      <dsp:spPr>
        <a:xfrm>
          <a:off x="145349"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145349" y="4800604"/>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30-Oct-14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1357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12</a:t>
            </a:fld>
            <a:endParaRPr lang="en-US"/>
          </a:p>
        </p:txBody>
      </p:sp>
    </p:spTree>
    <p:extLst>
      <p:ext uri="{BB962C8B-B14F-4D97-AF65-F5344CB8AC3E}">
        <p14:creationId xmlns:p14="http://schemas.microsoft.com/office/powerpoint/2010/main" val="390569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263079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val="242730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405702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20</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22</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383073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110339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30-Oct-14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30-Oct-14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2331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16" name="TextBox 15"/>
          <p:cNvSpPr txBox="1"/>
          <p:nvPr/>
        </p:nvSpPr>
        <p:spPr>
          <a:xfrm>
            <a:off x="409575" y="2351306"/>
            <a:ext cx="4267200" cy="4278094"/>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Sylfaen" panose="010A0502050306030303" pitchFamily="18" charset="0"/>
                <a:cs typeface="Arial" pitchFamily="34" charset="0"/>
              </a:rPr>
              <a:t>სამედიცინო სერვისებით მოსარგებლეთა რეგისტრაციის </a:t>
            </a:r>
            <a:r>
              <a:rPr lang="ka-GE" sz="1600" dirty="0" smtClean="0">
                <a:solidFill>
                  <a:schemeClr val="accent2">
                    <a:lumMod val="50000"/>
                  </a:schemeClr>
                </a:solidFill>
                <a:latin typeface="Sylfaen" panose="010A0502050306030303" pitchFamily="18" charset="0"/>
                <a:cs typeface="Arial" pitchFamily="34" charset="0"/>
              </a:rPr>
              <a:t>მოდული</a:t>
            </a: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საბაზისო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მიზნობრივი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a:solidFill>
                  <a:schemeClr val="accent2">
                    <a:lumMod val="50000"/>
                  </a:schemeClr>
                </a:solidFill>
                <a:latin typeface="Sylfaen" panose="010A0502050306030303" pitchFamily="18" charset="0"/>
                <a:cs typeface="Arial" pitchFamily="34" charset="0"/>
              </a:rPr>
              <a:t>საყოველთაო - </a:t>
            </a:r>
            <a:r>
              <a:rPr lang="ka-GE" sz="1600" dirty="0" smtClean="0">
                <a:solidFill>
                  <a:schemeClr val="accent2">
                    <a:lumMod val="50000"/>
                  </a:schemeClr>
                </a:solidFill>
                <a:latin typeface="Sylfaen" panose="010A0502050306030303" pitchFamily="18" charset="0"/>
                <a:cs typeface="Arial" pitchFamily="34" charset="0"/>
              </a:rPr>
              <a:t>ასაკობრივი ჯგუფები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ვეტერანები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მინიმალური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ფსიქიატრია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დიაბეტის მართვა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აივ - ინფექცია / შიდსი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ნარკომანია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ზოგადი ამბულატორია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სოფლის ექიმი</a:t>
            </a:r>
            <a:endParaRPr lang="ka-GE" sz="1600" dirty="0">
              <a:solidFill>
                <a:schemeClr val="accent2">
                  <a:lumMod val="50000"/>
                </a:schemeClr>
              </a:solidFill>
              <a:latin typeface="Sylfaen" panose="010A0502050306030303" pitchFamily="18" charset="0"/>
              <a:cs typeface="Arial" pitchFamily="34" charset="0"/>
            </a:endParaRPr>
          </a:p>
          <a:p>
            <a:endParaRPr lang="en-US" sz="1600" dirty="0">
              <a:solidFill>
                <a:schemeClr val="accent2">
                  <a:lumMod val="50000"/>
                </a:schemeClr>
              </a:solidFill>
              <a:latin typeface="Sylfaen" panose="010A0502050306030303" pitchFamily="18" charset="0"/>
              <a:cs typeface="Arial" pitchFamily="34" charset="0"/>
            </a:endParaRPr>
          </a:p>
        </p:txBody>
      </p:sp>
      <p:sp>
        <p:nvSpPr>
          <p:cNvPr id="23" name="Content Placeholder 5"/>
          <p:cNvSpPr txBox="1">
            <a:spLocks/>
          </p:cNvSpPr>
          <p:nvPr/>
        </p:nvSpPr>
        <p:spPr>
          <a:xfrm>
            <a:off x="5347448" y="412143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endParaRPr lang="ka-GE" sz="1600" dirty="0">
              <a:solidFill>
                <a:schemeClr val="bg1"/>
              </a:solidFill>
              <a:latin typeface="+mj-lt"/>
              <a:ea typeface="Times New Roman"/>
              <a:cs typeface="Arial" pitchFamily="34" charset="0"/>
            </a:endParaRPr>
          </a:p>
        </p:txBody>
      </p:sp>
      <p:sp>
        <p:nvSpPr>
          <p:cNvPr id="2" name="TextBox 1"/>
          <p:cNvSpPr txBox="1"/>
          <p:nvPr/>
        </p:nvSpPr>
        <p:spPr>
          <a:xfrm>
            <a:off x="5410200" y="2920692"/>
            <a:ext cx="3200400" cy="3139321"/>
          </a:xfrm>
          <a:prstGeom prst="rect">
            <a:avLst/>
          </a:prstGeom>
          <a:noFill/>
        </p:spPr>
        <p:txBody>
          <a:bodyPr wrap="square" rtlCol="0">
            <a:spAutoFit/>
          </a:bodyPr>
          <a:lstStyle/>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1,654,283</a:t>
            </a:r>
            <a:r>
              <a:rPr lang="ka-GE" dirty="0" smtClean="0">
                <a:solidFill>
                  <a:schemeClr val="bg1"/>
                </a:solidFill>
                <a:latin typeface="Sylfaen" panose="010A0502050306030303" pitchFamily="18" charset="0"/>
              </a:rPr>
              <a:t> ბენეფიციარი</a:t>
            </a:r>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en-US" dirty="0" smtClean="0">
                <a:solidFill>
                  <a:schemeClr val="bg1"/>
                </a:solidFill>
                <a:latin typeface="Sylfaen" panose="010A0502050306030303" pitchFamily="18" charset="0"/>
              </a:rPr>
              <a:t>527</a:t>
            </a:r>
            <a:r>
              <a:rPr lang="ka-GE" dirty="0" smtClean="0">
                <a:solidFill>
                  <a:schemeClr val="bg1"/>
                </a:solidFill>
                <a:latin typeface="Sylfaen" panose="010A0502050306030303" pitchFamily="18" charset="0"/>
              </a:rPr>
              <a:t>,595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596,029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20,848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15,347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32,741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708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971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1,890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25,592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1,259,283 ბენეფიციარი</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1011063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4031873"/>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დიალიზის მართვა</a:t>
            </a: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a:solidFill>
                  <a:schemeClr val="accent2">
                    <a:lumMod val="50000"/>
                  </a:schemeClr>
                </a:solidFill>
                <a:latin typeface="Sylfaen" panose="010A0502050306030303" pitchFamily="18" charset="0"/>
                <a:cs typeface="Arial" pitchFamily="34" charset="0"/>
              </a:rPr>
              <a:t>მედიკამენტების ადმინისტრირების </a:t>
            </a:r>
            <a:r>
              <a:rPr lang="ka-GE" sz="1600" dirty="0" smtClean="0">
                <a:solidFill>
                  <a:schemeClr val="accent2">
                    <a:lumMod val="50000"/>
                  </a:schemeClr>
                </a:solidFill>
                <a:latin typeface="Sylfaen" panose="010A0502050306030303" pitchFamily="18" charset="0"/>
                <a:cs typeface="Arial" pitchFamily="34" charset="0"/>
              </a:rPr>
              <a:t>მოდული</a:t>
            </a:r>
          </a:p>
          <a:p>
            <a:endParaRPr lang="en-US" sz="1600" dirty="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ლიმიტების მართვის ბაზა (</a:t>
            </a:r>
            <a:r>
              <a:rPr lang="en-US" sz="1600" dirty="0" smtClean="0">
                <a:solidFill>
                  <a:schemeClr val="accent2">
                    <a:lumMod val="50000"/>
                  </a:schemeClr>
                </a:solidFill>
                <a:latin typeface="Sylfaen" panose="010A0502050306030303" pitchFamily="18" charset="0"/>
                <a:cs typeface="Arial" pitchFamily="34" charset="0"/>
              </a:rPr>
              <a:t>Medical Data</a:t>
            </a:r>
            <a:r>
              <a:rPr lang="ka-GE" sz="1600" dirty="0" smtClean="0">
                <a:solidFill>
                  <a:schemeClr val="accent2">
                    <a:lumMod val="50000"/>
                  </a:schemeClr>
                </a:solidFill>
                <a:latin typeface="Sylfaen" panose="010A0502050306030303" pitchFamily="18" charset="0"/>
                <a:cs typeface="Arial" pitchFamily="34" charset="0"/>
              </a:rPr>
              <a:t>)</a:t>
            </a: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en-US" sz="1600" dirty="0" err="1" smtClean="0">
                <a:solidFill>
                  <a:schemeClr val="accent2">
                    <a:lumMod val="50000"/>
                  </a:schemeClr>
                </a:solidFill>
                <a:latin typeface="Sylfaen" panose="010A0502050306030303" pitchFamily="18" charset="0"/>
                <a:cs typeface="Arial" pitchFamily="34" charset="0"/>
              </a:rPr>
              <a:t>Messageing</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en-US" sz="1600" dirty="0" smtClean="0">
                <a:solidFill>
                  <a:schemeClr val="accent2">
                    <a:lumMod val="50000"/>
                  </a:schemeClr>
                </a:solidFill>
                <a:latin typeface="Sylfaen" panose="010A0502050306030303" pitchFamily="18" charset="0"/>
                <a:cs typeface="Arial" pitchFamily="34" charset="0"/>
              </a:rPr>
              <a:t>Log Data</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დაზღვეულთა მონაცემთა ბაზა</a:t>
            </a:r>
          </a:p>
          <a:p>
            <a:endParaRPr lang="ka-GE"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კლასიფიკატორები</a:t>
            </a:r>
          </a:p>
          <a:p>
            <a:endParaRPr lang="ka-GE" sz="1600" dirty="0" smtClean="0">
              <a:solidFill>
                <a:schemeClr val="accent2">
                  <a:lumMod val="50000"/>
                </a:schemeClr>
              </a:solidFill>
              <a:latin typeface="Sylfaen" panose="010A0502050306030303" pitchFamily="18" charset="0"/>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5257800" y="2133600"/>
            <a:ext cx="3733800" cy="4401205"/>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3073</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ბენეფიციარი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48,137</a:t>
            </a:r>
            <a:r>
              <a:rPr lang="ka-GE" dirty="0" smtClean="0">
                <a:solidFill>
                  <a:schemeClr val="bg1"/>
                </a:solidFill>
                <a:latin typeface="Sylfaen" panose="010A0502050306030303" pitchFamily="18" charset="0"/>
              </a:rPr>
              <a:t> რეცეპტი</a:t>
            </a:r>
          </a:p>
          <a:p>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პიროვნებების წლიური და/ან შემთხვევის ფარგლებში ანაზღაურებადი მაქსიმალური თანხის კონტროლი განმახორციელებლის მხრიდან</a:t>
            </a:r>
          </a:p>
          <a:p>
            <a:endParaRPr lang="ka-GE" sz="1600"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მოდულებს შორის ინფორმაციის მიმოცვლის შუალედური სერვისი</a:t>
            </a:r>
          </a:p>
          <a:p>
            <a:endParaRPr lang="ka-GE" sz="1600"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ბაზა რომელშიც აღირიცხება მომხმარებელების მხრიდან განხორციელებული ნებისმიერი მოქმედება</a:t>
            </a: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285750" y="1905000"/>
            <a:ext cx="4514850" cy="5016758"/>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accent2">
                    <a:lumMod val="50000"/>
                  </a:schemeClr>
                </a:solidFill>
                <a:latin typeface="Sylfaen" panose="010A0502050306030303" pitchFamily="18" charset="0"/>
                <a:cs typeface="Arial" pitchFamily="34" charset="0"/>
              </a:rPr>
              <a:t>იმუნიზაცია / </a:t>
            </a:r>
            <a:r>
              <a:rPr lang="ka-GE" sz="1600" dirty="0" smtClean="0">
                <a:solidFill>
                  <a:schemeClr val="accent2">
                    <a:lumMod val="50000"/>
                  </a:schemeClr>
                </a:solidFill>
                <a:latin typeface="Sylfaen" panose="010A0502050306030303" pitchFamily="18" charset="0"/>
                <a:cs typeface="Arial" pitchFamily="34" charset="0"/>
              </a:rPr>
              <a:t>ვაქცინაცია</a:t>
            </a:r>
          </a:p>
          <a:p>
            <a:endParaRPr lang="ka-GE" sz="1600" dirty="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a:solidFill>
                  <a:schemeClr val="accent2">
                    <a:lumMod val="50000"/>
                  </a:schemeClr>
                </a:solidFill>
                <a:latin typeface="Sylfaen" panose="010A0502050306030303" pitchFamily="18" charset="0"/>
                <a:cs typeface="Arial" pitchFamily="34" charset="0"/>
              </a:rPr>
              <a:t>მარაგების მართვის </a:t>
            </a:r>
            <a:r>
              <a:rPr lang="ka-GE" sz="1600" dirty="0" smtClean="0">
                <a:solidFill>
                  <a:schemeClr val="accent2">
                    <a:lumMod val="50000"/>
                  </a:schemeClr>
                </a:solidFill>
                <a:latin typeface="Sylfaen" panose="010A0502050306030303" pitchFamily="18" charset="0"/>
                <a:cs typeface="Arial" pitchFamily="34" charset="0"/>
              </a:rPr>
              <a:t>მოდული</a:t>
            </a:r>
          </a:p>
          <a:p>
            <a:endParaRPr lang="en-US"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მედიაციის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პერსონალის სერტიფიცირებისა და აკრედიტაციის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დაწესებულებების ლიცენზირებისა დანებართვების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ფარმაცევტული პროდუქტების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ფარმაცევტული და სააფთიაქო დაწესებულებების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პორტალი</a:t>
            </a:r>
            <a:endParaRPr lang="en-US" sz="1600" dirty="0">
              <a:solidFill>
                <a:schemeClr val="accent2">
                  <a:lumMod val="50000"/>
                </a:schemeClr>
              </a:solidFill>
              <a:latin typeface="Sylfaen" panose="010A0502050306030303" pitchFamily="18" charset="0"/>
              <a:cs typeface="Arial" pitchFamily="34" charset="0"/>
            </a:endParaRPr>
          </a:p>
        </p:txBody>
      </p:sp>
      <p:sp>
        <p:nvSpPr>
          <p:cNvPr id="3" name="TextBox 2"/>
          <p:cNvSpPr txBox="1"/>
          <p:nvPr/>
        </p:nvSpPr>
        <p:spPr>
          <a:xfrm>
            <a:off x="5257800" y="1882782"/>
            <a:ext cx="3886200" cy="5078313"/>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3,069,364</a:t>
            </a:r>
            <a:r>
              <a:rPr lang="en-US" dirty="0" smtClean="0">
                <a:solidFill>
                  <a:schemeClr val="bg1"/>
                </a:solidFill>
                <a:latin typeface="Sylfaen" panose="010A0502050306030303" pitchFamily="18" charset="0"/>
              </a:rPr>
              <a:t> - </a:t>
            </a:r>
            <a:r>
              <a:rPr lang="ka-GE" dirty="0" smtClean="0">
                <a:solidFill>
                  <a:schemeClr val="bg1"/>
                </a:solidFill>
                <a:latin typeface="Sylfaen" panose="010A0502050306030303" pitchFamily="18" charset="0"/>
              </a:rPr>
              <a:t>აცრა; </a:t>
            </a:r>
            <a:r>
              <a:rPr lang="ka-GE" b="1" dirty="0" smtClean="0">
                <a:solidFill>
                  <a:schemeClr val="bg1"/>
                </a:solidFill>
                <a:latin typeface="Sylfaen" panose="010A0502050306030303" pitchFamily="18" charset="0"/>
              </a:rPr>
              <a:t>62,693</a:t>
            </a:r>
            <a:r>
              <a:rPr lang="ka-GE" dirty="0" smtClean="0">
                <a:solidFill>
                  <a:schemeClr val="bg1"/>
                </a:solidFill>
                <a:latin typeface="Sylfaen" panose="010A0502050306030303" pitchFamily="18" charset="0"/>
              </a:rPr>
              <a:t> - ბენეფიციარი</a:t>
            </a: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7,000</a:t>
            </a:r>
            <a:r>
              <a:rPr lang="ka-GE" dirty="0" smtClean="0">
                <a:solidFill>
                  <a:schemeClr val="bg1"/>
                </a:solidFill>
                <a:latin typeface="Sylfaen" panose="010A0502050306030303" pitchFamily="18" charset="0"/>
              </a:rPr>
              <a:t> ტრანზაქცია</a:t>
            </a: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23,239</a:t>
            </a:r>
            <a:r>
              <a:rPr lang="ka-GE" dirty="0" smtClean="0">
                <a:solidFill>
                  <a:schemeClr val="bg1"/>
                </a:solidFill>
                <a:latin typeface="Sylfaen" panose="010A0502050306030303" pitchFamily="18" charset="0"/>
              </a:rPr>
              <a:t> განაცხადი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40,325</a:t>
            </a:r>
            <a:r>
              <a:rPr lang="ka-GE" dirty="0" smtClean="0">
                <a:solidFill>
                  <a:schemeClr val="bg1"/>
                </a:solidFill>
                <a:latin typeface="Sylfaen" panose="010A0502050306030303" pitchFamily="18" charset="0"/>
              </a:rPr>
              <a:t> სამედიცინო პერსონალი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1,575</a:t>
            </a:r>
            <a:r>
              <a:rPr lang="ka-GE" dirty="0" smtClean="0">
                <a:solidFill>
                  <a:schemeClr val="bg1"/>
                </a:solidFill>
                <a:latin typeface="Sylfaen" panose="010A0502050306030303" pitchFamily="18" charset="0"/>
              </a:rPr>
              <a:t> სამედ.დაწესებულება</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10,779</a:t>
            </a:r>
            <a:r>
              <a:rPr lang="ka-GE" dirty="0" smtClean="0">
                <a:solidFill>
                  <a:schemeClr val="bg1"/>
                </a:solidFill>
                <a:latin typeface="Sylfaen" panose="010A0502050306030303" pitchFamily="18" charset="0"/>
              </a:rPr>
              <a:t> ფარმაცევტული პროდუქტი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4,170</a:t>
            </a:r>
            <a:r>
              <a:rPr lang="ka-GE" dirty="0" smtClean="0">
                <a:solidFill>
                  <a:schemeClr val="bg1"/>
                </a:solidFill>
                <a:latin typeface="Sylfaen" panose="010A0502050306030303" pitchFamily="18" charset="0"/>
              </a:rPr>
              <a:t> გარმაცევტული დაწესებულება</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პორტალი სადაც განთავსებულია ყველა </a:t>
            </a:r>
            <a:r>
              <a:rPr lang="en-US" b="1" dirty="0" smtClean="0">
                <a:solidFill>
                  <a:schemeClr val="bg1"/>
                </a:solidFill>
                <a:latin typeface="Sylfaen" panose="010A0502050306030303" pitchFamily="18" charset="0"/>
              </a:rPr>
              <a:t>HMIS</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მოდული</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90752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285750" y="1993642"/>
            <a:ext cx="4514850" cy="5016758"/>
          </a:xfrm>
          <a:prstGeom prst="rect">
            <a:avLst/>
          </a:prstGeom>
          <a:noFill/>
        </p:spPr>
        <p:txBody>
          <a:bodyPr wrap="square" rtlCol="0">
            <a:spAutoFit/>
          </a:bodyPr>
          <a:lstStyle/>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სასწრაფოების პორტალი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ფოსპიტალიზაციის რეგიონალიზაციის გეგმა</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ინფექციურ დაავადებათა მონიტორინგი და მართვა (ტუბი)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ანალიტიკური ინსტრუმენტი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მომხმარებელთა მართვის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დაბადება / გარდაცვალების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ნარკომანიის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en-US" sz="1600" dirty="0" smtClean="0">
                <a:solidFill>
                  <a:schemeClr val="accent2">
                    <a:lumMod val="50000"/>
                  </a:schemeClr>
                </a:solidFill>
                <a:latin typeface="Sylfaen" panose="010A0502050306030303" pitchFamily="18" charset="0"/>
                <a:cs typeface="Arial" pitchFamily="34" charset="0"/>
              </a:rPr>
              <a:t>Common Data</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საყოველთაოს სანალიტიკური ბაზები</a:t>
            </a:r>
          </a:p>
          <a:p>
            <a:endParaRPr lang="ka-GE" sz="1600" dirty="0">
              <a:solidFill>
                <a:schemeClr val="accent2">
                  <a:lumMod val="50000"/>
                </a:schemeClr>
              </a:solidFill>
              <a:latin typeface="Sylfaen" panose="010A0502050306030303" pitchFamily="18" charset="0"/>
              <a:cs typeface="Arial" pitchFamily="34" charset="0"/>
            </a:endParaRPr>
          </a:p>
        </p:txBody>
      </p:sp>
      <p:sp>
        <p:nvSpPr>
          <p:cNvPr id="3" name="TextBox 2"/>
          <p:cNvSpPr txBox="1"/>
          <p:nvPr/>
        </p:nvSpPr>
        <p:spPr>
          <a:xfrm>
            <a:off x="5257800" y="1980486"/>
            <a:ext cx="3886200" cy="4801314"/>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1</a:t>
            </a:r>
            <a:r>
              <a:rPr lang="ka-GE" b="1" dirty="0" smtClean="0">
                <a:solidFill>
                  <a:schemeClr val="bg1"/>
                </a:solidFill>
                <a:latin typeface="Sylfaen" panose="010A0502050306030303" pitchFamily="18" charset="0"/>
              </a:rPr>
              <a:t>11 </a:t>
            </a:r>
            <a:r>
              <a:rPr lang="ka-GE" dirty="0" smtClean="0">
                <a:solidFill>
                  <a:schemeClr val="bg1"/>
                </a:solidFill>
                <a:latin typeface="Sylfaen" panose="010A0502050306030303" pitchFamily="18" charset="0"/>
              </a:rPr>
              <a:t>სასწრაფო</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განხორციელდა ჯანდაცვის დეპარტამენტის თხოვნით (</a:t>
            </a:r>
            <a:r>
              <a:rPr lang="en-US" dirty="0" smtClean="0">
                <a:solidFill>
                  <a:schemeClr val="bg1"/>
                </a:solidFill>
                <a:latin typeface="Sylfaen" panose="010A0502050306030303" pitchFamily="18" charset="0"/>
              </a:rPr>
              <a:t>JSI</a:t>
            </a:r>
            <a:r>
              <a:rPr lang="ka-GE" dirty="0" smtClean="0">
                <a:solidFill>
                  <a:schemeClr val="bg1"/>
                </a:solidFill>
                <a:latin typeface="Sylfaen" panose="010A0502050306030303" pitchFamily="18" charset="0"/>
              </a:rPr>
              <a:t>)</a:t>
            </a:r>
          </a:p>
          <a:p>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en-US" dirty="0" smtClean="0">
                <a:solidFill>
                  <a:schemeClr val="bg1"/>
                </a:solidFill>
                <a:latin typeface="Sylfaen" panose="010A0502050306030303" pitchFamily="18" charset="0"/>
              </a:rPr>
              <a:t>46</a:t>
            </a:r>
            <a:r>
              <a:rPr lang="ka-GE" dirty="0" smtClean="0">
                <a:solidFill>
                  <a:schemeClr val="bg1"/>
                </a:solidFill>
                <a:latin typeface="Sylfaen" panose="010A0502050306030303" pitchFamily="18" charset="0"/>
              </a:rPr>
              <a:t>,346 ბენეფიციარი</a:t>
            </a:r>
          </a:p>
          <a:p>
            <a:endParaRPr lang="ka-GE" dirty="0">
              <a:solidFill>
                <a:schemeClr val="bg1"/>
              </a:solidFill>
              <a:latin typeface="Sylfaen" panose="010A0502050306030303" pitchFamily="18" charset="0"/>
            </a:endParaRPr>
          </a:p>
          <a:p>
            <a:endParaRPr lang="ka-GE" dirty="0" smtClean="0">
              <a:solidFill>
                <a:schemeClr val="bg1"/>
              </a:solidFill>
              <a:latin typeface="Sylfaen" panose="010A0502050306030303" pitchFamily="18" charset="0"/>
            </a:endParaRP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8,572</a:t>
            </a:r>
            <a:r>
              <a:rPr lang="ka-GE" dirty="0" smtClean="0">
                <a:solidFill>
                  <a:schemeClr val="bg1"/>
                </a:solidFill>
                <a:latin typeface="Sylfaen" panose="010A0502050306030303" pitchFamily="18" charset="0"/>
              </a:rPr>
              <a:t> მომხმარებელი და </a:t>
            </a:r>
            <a:r>
              <a:rPr lang="ka-GE" b="1" dirty="0" smtClean="0">
                <a:solidFill>
                  <a:schemeClr val="bg1"/>
                </a:solidFill>
                <a:latin typeface="Sylfaen" panose="010A0502050306030303" pitchFamily="18" charset="0"/>
              </a:rPr>
              <a:t>23,000</a:t>
            </a:r>
            <a:r>
              <a:rPr lang="ka-GE" dirty="0" smtClean="0">
                <a:solidFill>
                  <a:schemeClr val="bg1"/>
                </a:solidFill>
                <a:latin typeface="Sylfaen" panose="010A0502050306030303" pitchFamily="18" charset="0"/>
              </a:rPr>
              <a:t> როლი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მოდული რომელშიც თავმოყრილია ყველა მონაცემი, რომლებიც საერთოა </a:t>
            </a:r>
            <a:r>
              <a:rPr lang="en-US" b="1" dirty="0" smtClean="0">
                <a:solidFill>
                  <a:schemeClr val="bg1"/>
                </a:solidFill>
                <a:latin typeface="Sylfaen" panose="010A0502050306030303" pitchFamily="18" charset="0"/>
              </a:rPr>
              <a:t>HMIS</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მოდულებისთვის</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ანალიტიკური ბაზა სხვადასხვა სტატისტიკის ამოსაღებად</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164223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a:t>
              </a:r>
              <a:r>
                <a:rPr lang="ka-GE" sz="1200" b="1" dirty="0">
                  <a:solidFill>
                    <a:srgbClr val="FF0000"/>
                  </a:solidFill>
                </a:rPr>
                <a:t>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სადაზღვევო და ფარმაცევტული ინდუსტრიები</a:t>
              </a:r>
              <a:endParaRPr lang="en-US" sz="1200" b="1" dirty="0">
                <a:solidFill>
                  <a:srgbClr val="FFFF00"/>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შედეგები????</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362200"/>
            <a:ext cx="7315200" cy="3416320"/>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 გამოიყენება მთელი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რეალურ დროში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ვებ-სერვისების მეშვეობით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ჰყავს 8 000 უნიკალური მომხმარებელი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აქვს </a:t>
            </a:r>
            <a:r>
              <a:rPr lang="en-US" dirty="0" smtClean="0">
                <a:solidFill>
                  <a:srgbClr val="002060"/>
                </a:solidFill>
                <a:latin typeface="Myriad Pro" pitchFamily="34" charset="0"/>
                <a:cs typeface="Arial" pitchFamily="34" charset="0"/>
              </a:rPr>
              <a:t>23</a:t>
            </a:r>
            <a:r>
              <a:rPr lang="ka-GE" dirty="0" smtClean="0">
                <a:solidFill>
                  <a:srgbClr val="002060"/>
                </a:solidFill>
                <a:latin typeface="Myriad Pro" pitchFamily="34" charset="0"/>
                <a:cs typeface="Arial" pitchFamily="34" charset="0"/>
              </a:rPr>
              <a:t> </a:t>
            </a:r>
            <a:r>
              <a:rPr lang="ka-GE" dirty="0" smtClean="0">
                <a:solidFill>
                  <a:srgbClr val="002060"/>
                </a:solidFill>
                <a:latin typeface="Myriad Pro" pitchFamily="34" charset="0"/>
                <a:cs typeface="Arial" pitchFamily="34" charset="0"/>
              </a:rPr>
              <a:t>000-ზე მეტი როლი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სისტემბის ვიზიტორების რიცხვი არის ????</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14575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0140"/>
            <a:ext cx="7924800" cy="738664"/>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დღის წესრიგში რა ამოცანების </a:t>
            </a:r>
          </a:p>
          <a:p>
            <a:pPr algn="ctr"/>
            <a:r>
              <a:rPr lang="ka-GE" sz="2100" b="1" dirty="0" smtClean="0">
                <a:solidFill>
                  <a:srgbClr val="002060"/>
                </a:solidFill>
                <a:latin typeface="Myriad Pro" pitchFamily="34" charset="0"/>
                <a:cs typeface="Arial" pitchFamily="34" charset="0"/>
              </a:rPr>
              <a:t>რეალიზება შეიძლება დადგეს</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209800"/>
            <a:ext cx="7315200" cy="4524315"/>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სოციალურ საინორმაციო სისტემასთან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 სამედიცინო ჩანაწერებთან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ელექტრონული რეცეპტის მოდიფიცირება და მისი განვრცობა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ჩართვა მიმართვების ადმინისტრირების მოდულში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მოქალაქეთათვის მოქნილი საძიებო პორტალის შექმნა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საყოველთაო ჯანდაცვის პროგრამაში ცვლილებებისა და დამატებების შესაბამისად, ელექტრონულ მოდულში სათანადო პრინციპული ცვლილებების განხორციელება</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96575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latin typeface="Sylfaen" panose="010A0502050306030303" pitchFamily="18" charset="0"/>
              </a:rPr>
              <a:t>ნაწილი</a:t>
            </a:r>
            <a:r>
              <a:rPr lang="ka-GE" b="1" dirty="0" smtClean="0">
                <a:solidFill>
                  <a:schemeClr val="accent2">
                    <a:lumMod val="50000"/>
                  </a:schemeClr>
                </a:solidFill>
              </a:rPr>
              <a:t>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20140"/>
            <a:ext cx="7924800" cy="1200329"/>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მართვისათვის მომსახურების </a:t>
            </a:r>
            <a:br>
              <a:rPr lang="ka-GE" sz="2400" b="1" dirty="0">
                <a:solidFill>
                  <a:srgbClr val="002060"/>
                </a:solidFill>
              </a:rPr>
            </a:br>
            <a:r>
              <a:rPr lang="ka-GE" sz="2400" b="1" dirty="0">
                <a:solidFill>
                  <a:srgbClr val="002060"/>
                </a:solidFill>
              </a:rPr>
              <a:t>შესყიდვა შჯსდს მიერ</a:t>
            </a:r>
            <a:endParaRPr lang="en-US" sz="2100" b="1" dirty="0">
              <a:solidFill>
                <a:srgbClr val="002060"/>
              </a:solidFill>
              <a:latin typeface="Myriad Pro" pitchFamily="34" charset="0"/>
              <a:cs typeface="Arial" pitchFamily="34" charset="0"/>
            </a:endParaRPr>
          </a:p>
        </p:txBody>
      </p:sp>
      <p:sp>
        <p:nvSpPr>
          <p:cNvPr id="2" name="TextBox 1"/>
          <p:cNvSpPr txBox="1"/>
          <p:nvPr/>
        </p:nvSpPr>
        <p:spPr>
          <a:xfrm>
            <a:off x="838200" y="3276600"/>
            <a:ext cx="7467600" cy="2862322"/>
          </a:xfrm>
          <a:prstGeom prst="rect">
            <a:avLst/>
          </a:prstGeom>
          <a:noFill/>
        </p:spPr>
        <p:txBody>
          <a:bodyPr wrap="square" rtlCol="0">
            <a:spAutoFit/>
          </a:bodyPr>
          <a:lstStyle/>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სახსრების </a:t>
            </a:r>
            <a:r>
              <a:rPr lang="ka-GE" dirty="0" smtClean="0">
                <a:solidFill>
                  <a:schemeClr val="accent2">
                    <a:lumMod val="50000"/>
                  </a:schemeClr>
                </a:solidFill>
                <a:cs typeface="Arial" pitchFamily="34" charset="0"/>
              </a:rPr>
              <a:t>მობილიზება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დადგენილების </a:t>
            </a:r>
            <a:r>
              <a:rPr lang="ka-GE" dirty="0" smtClean="0">
                <a:solidFill>
                  <a:schemeClr val="accent2">
                    <a:lumMod val="50000"/>
                  </a:schemeClr>
                </a:solidFill>
                <a:cs typeface="Arial" pitchFamily="34" charset="0"/>
              </a:rPr>
              <a:t>ცვლილება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წყაროებიდან თანხების </a:t>
            </a:r>
            <a:r>
              <a:rPr lang="ka-GE" dirty="0" smtClean="0">
                <a:solidFill>
                  <a:schemeClr val="accent2">
                    <a:lumMod val="50000"/>
                  </a:schemeClr>
                </a:solidFill>
                <a:cs typeface="Arial" pitchFamily="34" charset="0"/>
              </a:rPr>
              <a:t>კონსოლიდირება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თანხების </a:t>
            </a:r>
            <a:r>
              <a:rPr lang="ka-GE" dirty="0">
                <a:solidFill>
                  <a:schemeClr val="accent2">
                    <a:lumMod val="50000"/>
                  </a:schemeClr>
                </a:solidFill>
                <a:cs typeface="Arial" pitchFamily="34" charset="0"/>
              </a:rPr>
              <a:t>გადანაწილება უწყებებს შორის</a:t>
            </a: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024053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1447800"/>
            <a:ext cx="7772400" cy="6858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8354900"/>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126 000 $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b="1" dirty="0" smtClean="0">
                          <a:solidFill>
                            <a:srgbClr val="C00000"/>
                          </a:solidFill>
                          <a:latin typeface="Sylfaen" panose="010A0502050306030303" pitchFamily="18" charset="0"/>
                        </a:rPr>
                        <a:t>826</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434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შეხვედრის მიზანი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dirty="0" smtClean="0">
                <a:solidFill>
                  <a:schemeClr val="accent2">
                    <a:lumMod val="50000"/>
                  </a:schemeClr>
                </a:solidFill>
              </a:rPr>
              <a:t>შჯსდს და პროცესში ჩართული მხარეების ინფორმირება</a:t>
            </a:r>
          </a:p>
          <a:p>
            <a:pPr>
              <a:buFontTx/>
              <a:buChar char="-"/>
            </a:pPr>
            <a:endParaRPr lang="ka-GE" sz="2200" dirty="0" smtClean="0">
              <a:solidFill>
                <a:schemeClr val="accent2">
                  <a:lumMod val="50000"/>
                </a:schemeClr>
              </a:solidFill>
            </a:endParaRPr>
          </a:p>
          <a:p>
            <a:pPr>
              <a:buFontTx/>
              <a:buChar char="-"/>
            </a:pPr>
            <a:r>
              <a:rPr lang="ka-GE" sz="2200" dirty="0" smtClean="0">
                <a:solidFill>
                  <a:schemeClr val="accent2">
                    <a:lumMod val="50000"/>
                  </a:schemeClr>
                </a:solidFill>
              </a:rPr>
              <a:t>წინაპირობები ჯდესს მართვაში გადასაცემად</a:t>
            </a:r>
          </a:p>
          <a:p>
            <a:pPr>
              <a:buFontTx/>
              <a:buChar char="-"/>
            </a:pPr>
            <a:r>
              <a:rPr lang="ka-GE" sz="2200" dirty="0" smtClean="0">
                <a:solidFill>
                  <a:schemeClr val="accent2">
                    <a:lumMod val="50000"/>
                  </a:schemeClr>
                </a:solidFill>
              </a:rPr>
              <a:t>ჯდესს მნიშვნელობა</a:t>
            </a:r>
          </a:p>
          <a:p>
            <a:pPr>
              <a:buFontTx/>
              <a:buChar char="-"/>
            </a:pPr>
            <a:r>
              <a:rPr lang="ka-GE" sz="2200" dirty="0" smtClean="0">
                <a:solidFill>
                  <a:schemeClr val="accent2">
                    <a:lumMod val="50000"/>
                  </a:schemeClr>
                </a:solidFill>
              </a:rPr>
              <a:t>სისტემის გადაბარების სცენარები </a:t>
            </a:r>
            <a:endParaRPr lang="ka-GE" sz="2200" dirty="0" smtClean="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2013695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276600"/>
            <a:ext cx="7467600" cy="2031325"/>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165749"/>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25 000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625</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20829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32879"/>
            <a:ext cx="7467600" cy="3139321"/>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სსიპ შექმნა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შესაბამისი ანაზღაურების </a:t>
            </a:r>
            <a:r>
              <a:rPr lang="ka-GE" dirty="0" smtClean="0">
                <a:solidFill>
                  <a:schemeClr val="accent2">
                    <a:lumMod val="50000"/>
                  </a:schemeClr>
                </a:solidFill>
                <a:cs typeface="Arial" pitchFamily="34" charset="0"/>
              </a:rPr>
              <a:t>უზრუნველყოფა</a:t>
            </a:r>
          </a:p>
          <a:p>
            <a:pPr lvl="0"/>
            <a:endParaRPr lang="ka-GE" dirty="0" smtClean="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დაფინანსების </a:t>
            </a:r>
            <a:r>
              <a:rPr lang="ka-GE" dirty="0" smtClean="0">
                <a:solidFill>
                  <a:schemeClr val="accent2">
                    <a:lumMod val="50000"/>
                  </a:schemeClr>
                </a:solidFill>
                <a:cs typeface="Arial" pitchFamily="34" charset="0"/>
              </a:rPr>
              <a:t>მოპოვება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ადმინისტრაციული ხარჯის </a:t>
            </a:r>
            <a:r>
              <a:rPr lang="ka-GE" dirty="0" smtClean="0">
                <a:solidFill>
                  <a:schemeClr val="accent2">
                    <a:lumMod val="50000"/>
                  </a:schemeClr>
                </a:solidFill>
                <a:cs typeface="Arial" pitchFamily="34" charset="0"/>
              </a:rPr>
              <a:t>გაწევა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გადამზადება / აყვანა</a:t>
            </a:r>
          </a:p>
          <a:p>
            <a:pPr lvl="0"/>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en-US" dirty="0">
                <a:solidFill>
                  <a:schemeClr val="bg1"/>
                </a:solidFill>
              </a:rPr>
              <a:t>I</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3015293"/>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300 000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900</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77612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773874"/>
              </p:ext>
            </p:extLst>
          </p:nvPr>
        </p:nvGraphicFramePr>
        <p:xfrm>
          <a:off x="609600" y="2438400"/>
          <a:ext cx="8001000" cy="3340116"/>
        </p:xfrm>
        <a:graphic>
          <a:graphicData uri="http://schemas.openxmlformats.org/drawingml/2006/table">
            <a:tbl>
              <a:tblPr firstRow="1" bandRow="1">
                <a:tableStyleId>{5C22544A-7EE6-4342-B048-85BDC9FD1C3A}</a:tableStyleId>
              </a:tblPr>
              <a:tblGrid>
                <a:gridCol w="4648200"/>
                <a:gridCol w="3352800"/>
              </a:tblGrid>
              <a:tr h="427830">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გადაწყვეტილება სცენარის ასარჩევად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პროცესის კოორდინატორის დანიშვნა სამინისტროს მხრიდან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სამომხმარებელო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ტექნიკური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სახელფასო ანაზღაურების საკითხების დარეგულირება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2014</a:t>
                      </a:r>
                      <a:endParaRPr lang="en-US" sz="1400" b="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სსიპ-ს შექმნა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258058"/>
              </p:ext>
            </p:extLst>
          </p:nvPr>
        </p:nvGraphicFramePr>
        <p:xfrm>
          <a:off x="685800" y="2438400"/>
          <a:ext cx="7848600" cy="3412156"/>
        </p:xfrm>
        <a:graphic>
          <a:graphicData uri="http://schemas.openxmlformats.org/drawingml/2006/table">
            <a:tbl>
              <a:tblPr firstRow="1" bandRow="1">
                <a:tableStyleId>{5C22544A-7EE6-4342-B048-85BDC9FD1C3A}</a:tableStyleId>
              </a:tblPr>
              <a:tblGrid>
                <a:gridCol w="4572000"/>
                <a:gridCol w="3276600"/>
              </a:tblGrid>
              <a:tr h="427398">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ხარჯების ბიუჯეტში გათვალისწინება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81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მომსახურების შესყიდვების პროცედურები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თებერვალი,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სსიპ-ის ან დეპარტამენტის აღჭურვა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აყვანა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2014 - იანვარი,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მომზადება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დეკემბერი, 2014 -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ეტაპობრივი გადაბარება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r>
                        <a:rPr lang="ka-GE" sz="1400" kern="1200" dirty="0" smtClean="0">
                          <a:solidFill>
                            <a:schemeClr val="accent2">
                              <a:lumMod val="50000"/>
                            </a:schemeClr>
                          </a:solidFill>
                          <a:latin typeface="+mn-lt"/>
                          <a:ea typeface="+mn-ea"/>
                          <a:cs typeface="Arial" pitchFamily="34" charset="0"/>
                        </a:rPr>
                        <a:t>საპორტი</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r>
                        <a:rPr lang="ka-GE" sz="1400" kern="1200" dirty="0" smtClean="0">
                          <a:solidFill>
                            <a:schemeClr val="accent2">
                              <a:lumMod val="50000"/>
                            </a:schemeClr>
                          </a:solidFill>
                          <a:latin typeface="+mn-lt"/>
                          <a:ea typeface="+mn-ea"/>
                          <a:cs typeface="Arial" pitchFamily="34" charset="0"/>
                        </a:rPr>
                        <a:t>სუპერვიზია</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2078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ჯსგპ-ის როლი სისტემის მართვაში</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209800"/>
            <a:ext cx="7315200" cy="3139321"/>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შჯსდს დაკვეთის შესაბამისად სხვადასხვა მოდულების შექმნა</a:t>
            </a:r>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და მისი ცალკეული კომპონენტების მუდმივი განახლება ბიზნეს პროცესების პარალელურად</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მუდმივი ტექნიკური განახლება </a:t>
            </a:r>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გამართულად მუშაობაზე მუდმივი მონიტორინგი</a:t>
            </a:r>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მომხმარებლებისთვის ტექნიკური დახმარების გაწევა</a:t>
            </a:r>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36511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693319"/>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მოდულების</a:t>
            </a:r>
            <a:r>
              <a:rPr lang="ka-GE" dirty="0">
                <a:solidFill>
                  <a:srgbClr val="002060"/>
                </a:solidFill>
                <a:latin typeface="Myriad Pro" pitchFamily="34" charset="0"/>
                <a:cs typeface="Arial" pitchFamily="34" charset="0"/>
              </a:rPr>
              <a:t> </a:t>
            </a:r>
            <a:r>
              <a:rPr lang="ka-GE" dirty="0" smtClean="0">
                <a:solidFill>
                  <a:srgbClr val="002060"/>
                </a:solidFill>
                <a:latin typeface="Myriad Pro" pitchFamily="34" charset="0"/>
                <a:cs typeface="Arial" pitchFamily="34" charset="0"/>
              </a:rPr>
              <a:t>ტექნიკური მხარდაჭერის</a:t>
            </a:r>
            <a:r>
              <a:rPr lang="ka-GE" dirty="0" smtClean="0">
                <a:solidFill>
                  <a:srgbClr val="002060"/>
                </a:solidFill>
                <a:latin typeface="Myriad Pro" pitchFamily="34" charset="0"/>
                <a:cs typeface="Arial" pitchFamily="34" charset="0"/>
              </a:rPr>
              <a:t> გარეშე დარჩენა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სახელმწიფო პოლიტიკის მოთხოვნების შესაბამისად სისტემაში ცვლილებების შეტანის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a:solidFill>
                  <a:srgbClr val="002060"/>
                </a:solidFill>
                <a:latin typeface="Myriad Pro" pitchFamily="34" charset="0"/>
                <a:cs typeface="Arial" pitchFamily="34" charset="0"/>
              </a:rPr>
              <a:t>ტექნიკური საშუალებების არქონის გამო ჩართული მხარეების მიერ ნაკისრი ვალდებულებების არასრულად </a:t>
            </a:r>
            <a:r>
              <a:rPr lang="ka-GE" dirty="0" smtClean="0">
                <a:solidFill>
                  <a:srgbClr val="002060"/>
                </a:solidFill>
                <a:latin typeface="Myriad Pro" pitchFamily="34" charset="0"/>
                <a:cs typeface="Arial" pitchFamily="34" charset="0"/>
              </a:rPr>
              <a:t>შესრულება</a:t>
            </a:r>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a:t>
            </a:r>
            <a:r>
              <a:rPr lang="ka-GE" dirty="0" smtClean="0">
                <a:solidFill>
                  <a:srgbClr val="002060"/>
                </a:solidFill>
                <a:latin typeface="Myriad Pro" pitchFamily="34" charset="0"/>
                <a:cs typeface="Arial" pitchFamily="34" charset="0"/>
              </a:rPr>
              <a:t>დაწესებულებების სამუშაო პროცესის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მოქალაქეების მხრიდან სამედიცინო სერვისების მიღების </a:t>
            </a:r>
            <a:r>
              <a:rPr lang="ka-GE" dirty="0" smtClean="0">
                <a:solidFill>
                  <a:srgbClr val="002060"/>
                </a:solidFill>
                <a:latin typeface="Myriad Pro" pitchFamily="34" charset="0"/>
                <a:cs typeface="Arial" pitchFamily="34" charset="0"/>
              </a:rPr>
              <a:t>შეფერხება</a:t>
            </a:r>
          </a:p>
          <a:p>
            <a:endParaRPr lang="ka-GE" dirty="0" smtClean="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არ გადაბარების მოსალოდნელი შედეგები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743200"/>
            <a:ext cx="7315200" cy="2585323"/>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შესაბამისი ტექნიკური კადრების არ </a:t>
            </a:r>
            <a:r>
              <a:rPr lang="ka-GE" dirty="0" smtClean="0">
                <a:solidFill>
                  <a:srgbClr val="002060"/>
                </a:solidFill>
                <a:latin typeface="Myriad Pro" pitchFamily="34" charset="0"/>
                <a:cs typeface="Arial" pitchFamily="34" charset="0"/>
              </a:rPr>
              <a:t>არსებობა</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a:t>
            </a:r>
            <a:r>
              <a:rPr lang="ka-GE" dirty="0" smtClean="0">
                <a:solidFill>
                  <a:srgbClr val="002060"/>
                </a:solidFill>
                <a:latin typeface="Myriad Pro" pitchFamily="34" charset="0"/>
                <a:cs typeface="Arial" pitchFamily="34" charset="0"/>
              </a:rPr>
              <a:t>მორალურად და ტექნიკურად დაძველება</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შესაბამისი მხარეების მიერ სისტემის ფუნქციონირებისთვის საჭირო მხარდაჭერის არ არსებობა</a:t>
            </a:r>
            <a:endParaRPr lang="ka-GE" dirty="0" smtClean="0">
              <a:solidFill>
                <a:srgbClr val="002060"/>
              </a:solidFill>
              <a:latin typeface="Myriad Pro" pitchFamily="34" charset="0"/>
              <a:cs typeface="Arial" pitchFamily="34" charset="0"/>
            </a:endParaRPr>
          </a:p>
          <a:p>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სხვა ელექტრონული პროდუქტების მაგალითი </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6116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 </a:t>
            </a:r>
            <a:r>
              <a:rPr lang="ka-GE" sz="2200" dirty="0">
                <a:solidFill>
                  <a:schemeClr val="accent2">
                    <a:lumMod val="50000"/>
                  </a:schemeClr>
                </a:solidFill>
                <a:cs typeface="Arial" pitchFamily="34" charset="0"/>
              </a:rPr>
              <a:t>გადაბარების სამოქმედო 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2015)</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შექმნის ფაზები</a:t>
            </a:r>
            <a:endParaRPr lang="en-US" sz="1800" dirty="0">
              <a:solidFill>
                <a:srgbClr val="FF0000"/>
              </a:solidFill>
            </a:endParaRPr>
          </a:p>
        </p:txBody>
      </p:sp>
      <p:graphicFrame>
        <p:nvGraphicFramePr>
          <p:cNvPr id="5" name="Diagram 4" descr="Circle Arrow Process"/>
          <p:cNvGraphicFramePr/>
          <p:nvPr>
            <p:extLst>
              <p:ext uri="{D42A27DB-BD31-4B8C-83A1-F6EECF244321}">
                <p14:modId xmlns:p14="http://schemas.microsoft.com/office/powerpoint/2010/main" val="1818894956"/>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სარწმუნო ინფორმაცია</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სტატისტიკა და 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584775"/>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ინფორმირებული გადაწყვეტილებების მიღება</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a:solidFill>
                  <a:schemeClr val="accent2">
                    <a:lumMod val="50000"/>
                  </a:schemeClr>
                </a:solidFill>
                <a:latin typeface="+mj-lt"/>
                <a:cs typeface="Arial" pitchFamily="34" charset="0"/>
              </a:rPr>
              <a:t>ადმინისტრაციული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71600"/>
            <a:ext cx="6172200" cy="5198174"/>
          </a:xfrm>
          <a:prstGeom prst="rect">
            <a:avLst/>
          </a:prstGeom>
        </p:spPr>
      </p:pic>
      <p:sp>
        <p:nvSpPr>
          <p:cNvPr id="6" name="TextBox 5"/>
          <p:cNvSpPr txBox="1"/>
          <p:nvPr/>
        </p:nvSpPr>
        <p:spPr>
          <a:xfrm>
            <a:off x="228600" y="1295400"/>
            <a:ext cx="3505200" cy="707886"/>
          </a:xfrm>
          <a:prstGeom prst="rect">
            <a:avLst/>
          </a:prstGeom>
          <a:noFill/>
        </p:spPr>
        <p:txBody>
          <a:bodyPr wrap="square" rtlCol="0">
            <a:spAutoFit/>
          </a:bodyPr>
          <a:lstStyle/>
          <a:p>
            <a:r>
              <a:rPr lang="ka-GE" sz="2000" b="1" dirty="0" smtClean="0">
                <a:solidFill>
                  <a:srgbClr val="002060"/>
                </a:solidFill>
                <a:latin typeface="Myriad Pro" pitchFamily="34" charset="0"/>
                <a:cs typeface="Arial" pitchFamily="34" charset="0"/>
              </a:rPr>
              <a:t>ჯდესს-ის სტრუქტურა და ინფორმაციული ნაკადები</a:t>
            </a:r>
            <a:endParaRPr lang="en-US" sz="20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4021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6489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Sylfaen" panose="010A0502050306030303" pitchFamily="18" charset="0"/>
                <a:ea typeface="Times New Roman"/>
                <a:cs typeface="Arial" pitchFamily="34" charset="0"/>
              </a:rPr>
              <a:t>184,822 </a:t>
            </a:r>
            <a:r>
              <a:rPr lang="ka-GE" sz="1600" dirty="0" smtClean="0">
                <a:solidFill>
                  <a:schemeClr val="bg1"/>
                </a:solidFill>
                <a:latin typeface="Sylfaen" panose="010A0502050306030303" pitchFamily="18" charset="0"/>
                <a:ea typeface="Times New Roman"/>
                <a:cs typeface="Arial" pitchFamily="34" charset="0"/>
              </a:rPr>
              <a:t>მიმართვა</a:t>
            </a:r>
            <a:endParaRPr lang="ka-GE" sz="1600" dirty="0">
              <a:solidFill>
                <a:schemeClr val="bg1"/>
              </a:solidFill>
              <a:latin typeface="Sylfaen" panose="010A0502050306030303" pitchFamily="18" charset="0"/>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396699"/>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მიმართვების ადმინისტრირების მოდული</a:t>
            </a:r>
            <a:endParaRPr lang="ka-GE" sz="1600" dirty="0">
              <a:solidFill>
                <a:schemeClr val="accent2">
                  <a:lumMod val="50000"/>
                </a:schemeClr>
              </a:solidFill>
              <a:latin typeface="Sylfaen" panose="010A0502050306030303" pitchFamily="18" charset="0"/>
              <a:cs typeface="Arial" pitchFamily="34" charset="0"/>
            </a:endParaRPr>
          </a:p>
        </p:txBody>
      </p:sp>
      <p:sp>
        <p:nvSpPr>
          <p:cNvPr id="11" name="TextBox 10"/>
          <p:cNvSpPr txBox="1"/>
          <p:nvPr/>
        </p:nvSpPr>
        <p:spPr>
          <a:xfrm>
            <a:off x="381000" y="3082499"/>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Sylfaen" panose="010A0502050306030303" pitchFamily="18" charset="0"/>
              <a:cs typeface="Arial" pitchFamily="34" charset="0"/>
            </a:endParaRPr>
          </a:p>
        </p:txBody>
      </p:sp>
      <p:sp>
        <p:nvSpPr>
          <p:cNvPr id="13" name="TextBox 12"/>
          <p:cNvSpPr txBox="1"/>
          <p:nvPr/>
        </p:nvSpPr>
        <p:spPr>
          <a:xfrm>
            <a:off x="381000" y="3742148"/>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ელექტრონული ანგარიშგების მოდული</a:t>
            </a:r>
            <a:r>
              <a:rPr lang="en-US" sz="1600" dirty="0" smtClean="0">
                <a:solidFill>
                  <a:schemeClr val="accent2">
                    <a:lumMod val="50000"/>
                  </a:schemeClr>
                </a:solidFill>
                <a:latin typeface="Sylfaen" panose="010A0502050306030303" pitchFamily="18" charset="0"/>
                <a:cs typeface="Arial" pitchFamily="34" charset="0"/>
              </a:rPr>
              <a:t> </a:t>
            </a:r>
            <a:r>
              <a:rPr lang="ka-GE" sz="1600" dirty="0" smtClean="0">
                <a:solidFill>
                  <a:schemeClr val="accent2">
                    <a:lumMod val="50000"/>
                  </a:schemeClr>
                </a:solidFill>
                <a:latin typeface="Sylfaen" panose="010A0502050306030303" pitchFamily="18" charset="0"/>
                <a:cs typeface="Arial" pitchFamily="34" charset="0"/>
              </a:rPr>
              <a:t>სამედიცინო დაწესებულებებისთვის</a:t>
            </a:r>
            <a:endParaRPr lang="en-US" sz="1600" dirty="0">
              <a:solidFill>
                <a:schemeClr val="accent2">
                  <a:lumMod val="50000"/>
                </a:schemeClr>
              </a:solidFill>
              <a:latin typeface="Sylfaen" panose="010A0502050306030303" pitchFamily="18" charset="0"/>
              <a:cs typeface="Arial" pitchFamily="34" charset="0"/>
            </a:endParaRPr>
          </a:p>
        </p:txBody>
      </p:sp>
      <p:sp>
        <p:nvSpPr>
          <p:cNvPr id="14" name="TextBox 13"/>
          <p:cNvSpPr txBox="1"/>
          <p:nvPr/>
        </p:nvSpPr>
        <p:spPr>
          <a:xfrm>
            <a:off x="381000" y="5164723"/>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Sylfaen" panose="010A0502050306030303" pitchFamily="18" charset="0"/>
              <a:cs typeface="Arial" pitchFamily="34" charset="0"/>
            </a:endParaRPr>
          </a:p>
        </p:txBody>
      </p:sp>
      <p:sp>
        <p:nvSpPr>
          <p:cNvPr id="15" name="TextBox 14"/>
          <p:cNvSpPr txBox="1"/>
          <p:nvPr/>
        </p:nvSpPr>
        <p:spPr>
          <a:xfrm>
            <a:off x="381000" y="5850523"/>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საინფორმაციო პორტალი (</a:t>
            </a:r>
            <a:r>
              <a:rPr lang="en-US" sz="1600" dirty="0" smtClean="0">
                <a:solidFill>
                  <a:schemeClr val="accent2">
                    <a:lumMod val="50000"/>
                  </a:schemeClr>
                </a:solidFill>
                <a:latin typeface="Sylfaen" panose="010A0502050306030303" pitchFamily="18" charset="0"/>
                <a:cs typeface="Arial" pitchFamily="34" charset="0"/>
              </a:rPr>
              <a:t>Cloud)</a:t>
            </a:r>
            <a:endParaRPr lang="en-US" sz="1600" dirty="0">
              <a:solidFill>
                <a:schemeClr val="accent2">
                  <a:lumMod val="50000"/>
                </a:schemeClr>
              </a:solidFill>
              <a:latin typeface="Sylfaen" panose="010A0502050306030303" pitchFamily="18" charset="0"/>
              <a:cs typeface="Arial" pitchFamily="34" charset="0"/>
            </a:endParaRPr>
          </a:p>
        </p:txBody>
      </p:sp>
      <p:sp>
        <p:nvSpPr>
          <p:cNvPr id="17" name="Content Placeholder 5"/>
          <p:cNvSpPr txBox="1">
            <a:spLocks/>
          </p:cNvSpPr>
          <p:nvPr/>
        </p:nvSpPr>
        <p:spPr>
          <a:xfrm>
            <a:off x="5334001" y="3146286"/>
            <a:ext cx="3505200" cy="457200"/>
          </a:xfrm>
          <a:prstGeom prst="rect">
            <a:avLst/>
          </a:prstGeom>
        </p:spPr>
        <p:txBody>
          <a:bodyPr vert="horz" lIns="91440" tIns="45720" rIns="91440" bIns="45720" rtlCol="0">
            <a:noAutofit/>
          </a:bodyPr>
          <a:lstStyle>
            <a:defPPr>
              <a:defRPr lang="en-US"/>
            </a:defPPr>
            <a:lvl1pPr marL="228600" indent="-228600" fontAlgn="ctr">
              <a:lnSpc>
                <a:spcPct val="120000"/>
              </a:lnSpc>
              <a:spcBef>
                <a:spcPts val="1800"/>
              </a:spcBef>
              <a:buSzPct val="100000"/>
              <a:buFont typeface="Wingdings" panose="05000000000000000000" pitchFamily="2" charset="2"/>
              <a:buChar char="§"/>
              <a:defRPr sz="1600" b="1">
                <a:solidFill>
                  <a:schemeClr val="bg1"/>
                </a:solidFill>
                <a:latin typeface="Sylfaen" panose="010A0502050306030303" pitchFamily="18" charset="0"/>
                <a:ea typeface="Times New Roman"/>
                <a:cs typeface="Arial" pitchFamily="34" charset="0"/>
              </a:defRPr>
            </a:lvl1pPr>
            <a:lvl2pPr indent="-228600">
              <a:lnSpc>
                <a:spcPct val="90000"/>
              </a:lnSpc>
              <a:spcBef>
                <a:spcPts val="600"/>
              </a:spcBef>
              <a:buSzPct val="100000"/>
              <a:buFont typeface="Arial" pitchFamily="34" charset="0"/>
              <a:buChar char="▪"/>
              <a:defRPr sz="2000">
                <a:solidFill>
                  <a:schemeClr val="tx1">
                    <a:lumMod val="75000"/>
                    <a:lumOff val="25000"/>
                  </a:schemeClr>
                </a:solidFill>
              </a:defRPr>
            </a:lvl2pPr>
            <a:lvl3pPr marL="685800" indent="-182880">
              <a:lnSpc>
                <a:spcPct val="90000"/>
              </a:lnSpc>
              <a:spcBef>
                <a:spcPts val="600"/>
              </a:spcBef>
              <a:buSzPct val="100000"/>
              <a:buFont typeface="Arial" pitchFamily="34" charset="0"/>
              <a:buChar char="▪"/>
              <a:defRPr>
                <a:solidFill>
                  <a:schemeClr val="tx1">
                    <a:lumMod val="75000"/>
                    <a:lumOff val="25000"/>
                  </a:schemeClr>
                </a:solidFill>
              </a:defRPr>
            </a:lvl3pPr>
            <a:lvl4pPr marL="868680" indent="-182563">
              <a:lnSpc>
                <a:spcPct val="90000"/>
              </a:lnSpc>
              <a:spcBef>
                <a:spcPts val="600"/>
              </a:spcBef>
              <a:buSzPct val="100000"/>
              <a:buFont typeface="Arial" pitchFamily="34" charset="0"/>
              <a:buChar char="▪"/>
              <a:defRPr sz="1600">
                <a:solidFill>
                  <a:schemeClr val="tx1">
                    <a:lumMod val="75000"/>
                    <a:lumOff val="25000"/>
                  </a:schemeClr>
                </a:solidFill>
              </a:defRPr>
            </a:lvl4pPr>
            <a:lvl5pPr marL="1051560" indent="-182880">
              <a:lnSpc>
                <a:spcPct val="90000"/>
              </a:lnSpc>
              <a:spcBef>
                <a:spcPts val="600"/>
              </a:spcBef>
              <a:buSzPct val="100000"/>
              <a:buFont typeface="Arial" pitchFamily="34" charset="0"/>
              <a:buChar char="▪"/>
              <a:defRPr sz="1600">
                <a:solidFill>
                  <a:schemeClr val="tx1">
                    <a:lumMod val="75000"/>
                    <a:lumOff val="25000"/>
                  </a:schemeClr>
                </a:solidFill>
              </a:defRPr>
            </a:lvl5pPr>
            <a:lvl6pPr marL="1234440" indent="-182880">
              <a:lnSpc>
                <a:spcPct val="90000"/>
              </a:lnSpc>
              <a:spcBef>
                <a:spcPts val="400"/>
              </a:spcBef>
              <a:buSzPct val="100000"/>
              <a:buFont typeface="Arial" pitchFamily="34" charset="0"/>
              <a:buChar char="▪"/>
              <a:defRPr sz="1600">
                <a:solidFill>
                  <a:schemeClr val="tx1">
                    <a:lumMod val="75000"/>
                    <a:lumOff val="25000"/>
                  </a:schemeClr>
                </a:solidFill>
              </a:defRPr>
            </a:lvl6pPr>
            <a:lvl7pPr marL="1417320" indent="-182880">
              <a:lnSpc>
                <a:spcPct val="90000"/>
              </a:lnSpc>
              <a:spcBef>
                <a:spcPts val="400"/>
              </a:spcBef>
              <a:buSzPct val="100000"/>
              <a:buFont typeface="Arial" pitchFamily="34" charset="0"/>
              <a:buChar char="▪"/>
              <a:defRPr sz="1600">
                <a:solidFill>
                  <a:schemeClr val="tx1">
                    <a:lumMod val="75000"/>
                    <a:lumOff val="25000"/>
                  </a:schemeClr>
                </a:solidFill>
              </a:defRPr>
            </a:lvl7pPr>
            <a:lvl8pPr marL="1600200" indent="-182880">
              <a:lnSpc>
                <a:spcPct val="90000"/>
              </a:lnSpc>
              <a:spcBef>
                <a:spcPts val="400"/>
              </a:spcBef>
              <a:buSzPct val="100000"/>
              <a:buFont typeface="Arial" pitchFamily="34" charset="0"/>
              <a:buChar char="▪"/>
              <a:defRPr sz="1600">
                <a:solidFill>
                  <a:schemeClr val="tx1">
                    <a:lumMod val="75000"/>
                    <a:lumOff val="25000"/>
                  </a:schemeClr>
                </a:solidFill>
              </a:defRPr>
            </a:lvl8pPr>
            <a:lvl9pPr marL="1783080" indent="-182880">
              <a:lnSpc>
                <a:spcPct val="90000"/>
              </a:lnSpc>
              <a:spcBef>
                <a:spcPts val="400"/>
              </a:spcBef>
              <a:buSzPct val="100000"/>
              <a:buFont typeface="Arial" pitchFamily="34" charset="0"/>
              <a:buChar char="▪"/>
              <a:defRPr sz="1600">
                <a:solidFill>
                  <a:schemeClr val="tx1">
                    <a:lumMod val="75000"/>
                    <a:lumOff val="25000"/>
                  </a:schemeClr>
                </a:solidFill>
              </a:defRPr>
            </a:lvl9pPr>
          </a:lstStyle>
          <a:p>
            <a:r>
              <a:rPr lang="ka-GE" dirty="0"/>
              <a:t>1,063,317 შემთხვევა</a:t>
            </a:r>
          </a:p>
        </p:txBody>
      </p:sp>
      <p:sp>
        <p:nvSpPr>
          <p:cNvPr id="18" name="Content Placeholder 5"/>
          <p:cNvSpPr txBox="1">
            <a:spLocks/>
          </p:cNvSpPr>
          <p:nvPr/>
        </p:nvSpPr>
        <p:spPr>
          <a:xfrm>
            <a:off x="5334001" y="378734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latin typeface="Sylfaen" panose="010A0502050306030303" pitchFamily="18" charset="0"/>
                <a:ea typeface="Times New Roman"/>
                <a:cs typeface="Arial" pitchFamily="34" charset="0"/>
              </a:rPr>
              <a:t>37,206</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522851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latin typeface="Sylfaen" panose="010A0502050306030303" pitchFamily="18" charset="0"/>
                <a:ea typeface="Times New Roman"/>
                <a:cs typeface="Arial" pitchFamily="34" charset="0"/>
              </a:rPr>
              <a:t>289,142,147</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5791200"/>
            <a:ext cx="3850342" cy="457200"/>
          </a:xfrm>
          <a:prstGeom prst="rect">
            <a:avLst/>
          </a:prstGeom>
        </p:spPr>
        <p:txBody>
          <a:bodyPr vert="horz" lIns="91440" tIns="45720" rIns="91440" bIns="45720" rtlCol="0">
            <a:noAutofit/>
          </a:bodyPr>
          <a:lstStyle>
            <a:defPPr>
              <a:defRPr lang="en-US"/>
            </a:defPPr>
            <a:lvl1pPr marL="228600" indent="-228600" fontAlgn="ctr">
              <a:lnSpc>
                <a:spcPct val="120000"/>
              </a:lnSpc>
              <a:spcBef>
                <a:spcPts val="1800"/>
              </a:spcBef>
              <a:buSzPct val="100000"/>
              <a:buFont typeface="Wingdings" panose="05000000000000000000" pitchFamily="2" charset="2"/>
              <a:buChar char="§"/>
              <a:defRPr sz="1600" b="1">
                <a:solidFill>
                  <a:schemeClr val="bg1"/>
                </a:solidFill>
                <a:latin typeface="Sylfaen" panose="010A0502050306030303" pitchFamily="18" charset="0"/>
                <a:ea typeface="Times New Roman"/>
                <a:cs typeface="Arial" pitchFamily="34" charset="0"/>
              </a:defRPr>
            </a:lvl1pPr>
            <a:lvl2pPr indent="-228600">
              <a:lnSpc>
                <a:spcPct val="90000"/>
              </a:lnSpc>
              <a:spcBef>
                <a:spcPts val="600"/>
              </a:spcBef>
              <a:buSzPct val="100000"/>
              <a:buFont typeface="Arial" pitchFamily="34" charset="0"/>
              <a:buChar char="▪"/>
              <a:defRPr sz="2000">
                <a:solidFill>
                  <a:schemeClr val="tx1">
                    <a:lumMod val="75000"/>
                    <a:lumOff val="25000"/>
                  </a:schemeClr>
                </a:solidFill>
              </a:defRPr>
            </a:lvl2pPr>
            <a:lvl3pPr marL="685800" indent="-182880">
              <a:lnSpc>
                <a:spcPct val="90000"/>
              </a:lnSpc>
              <a:spcBef>
                <a:spcPts val="600"/>
              </a:spcBef>
              <a:buSzPct val="100000"/>
              <a:buFont typeface="Arial" pitchFamily="34" charset="0"/>
              <a:buChar char="▪"/>
              <a:defRPr>
                <a:solidFill>
                  <a:schemeClr val="tx1">
                    <a:lumMod val="75000"/>
                    <a:lumOff val="25000"/>
                  </a:schemeClr>
                </a:solidFill>
              </a:defRPr>
            </a:lvl3pPr>
            <a:lvl4pPr marL="868680" indent="-182563">
              <a:lnSpc>
                <a:spcPct val="90000"/>
              </a:lnSpc>
              <a:spcBef>
                <a:spcPts val="600"/>
              </a:spcBef>
              <a:buSzPct val="100000"/>
              <a:buFont typeface="Arial" pitchFamily="34" charset="0"/>
              <a:buChar char="▪"/>
              <a:defRPr sz="1600">
                <a:solidFill>
                  <a:schemeClr val="tx1">
                    <a:lumMod val="75000"/>
                    <a:lumOff val="25000"/>
                  </a:schemeClr>
                </a:solidFill>
              </a:defRPr>
            </a:lvl4pPr>
            <a:lvl5pPr marL="1051560" indent="-182880">
              <a:lnSpc>
                <a:spcPct val="90000"/>
              </a:lnSpc>
              <a:spcBef>
                <a:spcPts val="600"/>
              </a:spcBef>
              <a:buSzPct val="100000"/>
              <a:buFont typeface="Arial" pitchFamily="34" charset="0"/>
              <a:buChar char="▪"/>
              <a:defRPr sz="1600">
                <a:solidFill>
                  <a:schemeClr val="tx1">
                    <a:lumMod val="75000"/>
                    <a:lumOff val="25000"/>
                  </a:schemeClr>
                </a:solidFill>
              </a:defRPr>
            </a:lvl5pPr>
            <a:lvl6pPr marL="1234440" indent="-182880">
              <a:lnSpc>
                <a:spcPct val="90000"/>
              </a:lnSpc>
              <a:spcBef>
                <a:spcPts val="400"/>
              </a:spcBef>
              <a:buSzPct val="100000"/>
              <a:buFont typeface="Arial" pitchFamily="34" charset="0"/>
              <a:buChar char="▪"/>
              <a:defRPr sz="1600">
                <a:solidFill>
                  <a:schemeClr val="tx1">
                    <a:lumMod val="75000"/>
                    <a:lumOff val="25000"/>
                  </a:schemeClr>
                </a:solidFill>
              </a:defRPr>
            </a:lvl6pPr>
            <a:lvl7pPr marL="1417320" indent="-182880">
              <a:lnSpc>
                <a:spcPct val="90000"/>
              </a:lnSpc>
              <a:spcBef>
                <a:spcPts val="400"/>
              </a:spcBef>
              <a:buSzPct val="100000"/>
              <a:buFont typeface="Arial" pitchFamily="34" charset="0"/>
              <a:buChar char="▪"/>
              <a:defRPr sz="1600">
                <a:solidFill>
                  <a:schemeClr val="tx1">
                    <a:lumMod val="75000"/>
                    <a:lumOff val="25000"/>
                  </a:schemeClr>
                </a:solidFill>
              </a:defRPr>
            </a:lvl7pPr>
            <a:lvl8pPr marL="1600200" indent="-182880">
              <a:lnSpc>
                <a:spcPct val="90000"/>
              </a:lnSpc>
              <a:spcBef>
                <a:spcPts val="400"/>
              </a:spcBef>
              <a:buSzPct val="100000"/>
              <a:buFont typeface="Arial" pitchFamily="34" charset="0"/>
              <a:buChar char="▪"/>
              <a:defRPr sz="1600">
                <a:solidFill>
                  <a:schemeClr val="tx1">
                    <a:lumMod val="75000"/>
                    <a:lumOff val="25000"/>
                  </a:schemeClr>
                </a:solidFill>
              </a:defRPr>
            </a:lvl8pPr>
            <a:lvl9pPr marL="1783080" indent="-182880">
              <a:lnSpc>
                <a:spcPct val="90000"/>
              </a:lnSpc>
              <a:spcBef>
                <a:spcPts val="400"/>
              </a:spcBef>
              <a:buSzPct val="100000"/>
              <a:buFont typeface="Arial" pitchFamily="34" charset="0"/>
              <a:buChar char="▪"/>
              <a:defRPr sz="1600">
                <a:solidFill>
                  <a:schemeClr val="tx1">
                    <a:lumMod val="75000"/>
                    <a:lumOff val="25000"/>
                  </a:schemeClr>
                </a:solidFill>
              </a:defRPr>
            </a:lvl9pPr>
          </a:lstStyle>
          <a:p>
            <a:r>
              <a:rPr lang="ka-GE" dirty="0"/>
              <a:t>1763 დაწესებულება / 494,842 ატვირთული ფასი</a:t>
            </a:r>
          </a:p>
        </p:txBody>
      </p:sp>
      <p:sp>
        <p:nvSpPr>
          <p:cNvPr id="22" name="TextBox 21"/>
          <p:cNvSpPr txBox="1"/>
          <p:nvPr/>
        </p:nvSpPr>
        <p:spPr>
          <a:xfrm>
            <a:off x="381000" y="4402723"/>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ელექტრონული ანგარიშგების მოდული</a:t>
            </a:r>
            <a:r>
              <a:rPr lang="en-US" sz="1600" dirty="0" smtClean="0">
                <a:solidFill>
                  <a:schemeClr val="accent2">
                    <a:lumMod val="50000"/>
                  </a:schemeClr>
                </a:solidFill>
                <a:latin typeface="Sylfaen" panose="010A0502050306030303" pitchFamily="18" charset="0"/>
                <a:cs typeface="Arial" pitchFamily="34" charset="0"/>
              </a:rPr>
              <a:t> </a:t>
            </a:r>
            <a:r>
              <a:rPr lang="ka-GE" sz="1600" dirty="0" smtClean="0">
                <a:solidFill>
                  <a:schemeClr val="accent2">
                    <a:lumMod val="50000"/>
                  </a:schemeClr>
                </a:solidFill>
                <a:latin typeface="Sylfaen" panose="010A0502050306030303" pitchFamily="18" charset="0"/>
                <a:cs typeface="Arial" pitchFamily="34" charset="0"/>
              </a:rPr>
              <a:t>სადაზღვევო კომპანიებისთვის</a:t>
            </a:r>
            <a:endParaRPr lang="en-US" sz="1600" dirty="0">
              <a:solidFill>
                <a:schemeClr val="accent2">
                  <a:lumMod val="50000"/>
                </a:schemeClr>
              </a:solidFill>
              <a:latin typeface="Sylfaen" panose="010A0502050306030303" pitchFamily="18" charset="0"/>
              <a:cs typeface="Arial" pitchFamily="34" charset="0"/>
            </a:endParaRPr>
          </a:p>
        </p:txBody>
      </p:sp>
      <p:sp>
        <p:nvSpPr>
          <p:cNvPr id="23" name="Content Placeholder 5"/>
          <p:cNvSpPr txBox="1">
            <a:spLocks/>
          </p:cNvSpPr>
          <p:nvPr/>
        </p:nvSpPr>
        <p:spPr>
          <a:xfrm>
            <a:off x="5347448" y="412143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20850</TotalTime>
  <Words>1209</Words>
  <Application>Microsoft Office PowerPoint</Application>
  <PresentationFormat>On-screen Show (4:3)</PresentationFormat>
  <Paragraphs>402</Paragraphs>
  <Slides>30</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შეხვედრის მიზანი</vt:lpstr>
      <vt:lpstr>პრეზენტაციის თემები</vt:lpstr>
      <vt:lpstr>PowerPoint Presentation</vt:lpstr>
      <vt:lpstr>PowerPoint Presentation</vt:lpstr>
      <vt:lpstr>ჯდესს: შექმნის ფაზები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ჯდესს: ჩართული მხარეები</vt:lpstr>
      <vt:lpstr>PowerPoint Presentation</vt:lpstr>
      <vt:lpstr>PowerPoint Presentation</vt:lpstr>
      <vt:lpstr>PowerPoint Presentation</vt:lpstr>
      <vt:lpstr>PowerPoint Presentation</vt:lpstr>
      <vt:lpstr>სცენარი - I საკადრო და ფინანსური რესურსი</vt:lpstr>
      <vt:lpstr>PowerPoint Presentation</vt:lpstr>
      <vt:lpstr>სცენარი - II საკადრო და ფინანსური რესურსი</vt:lpstr>
      <vt:lpstr>PowerPoint Presentation</vt:lpstr>
      <vt:lpstr>სცენარი - III საკადრო და ფინანსური რესურსი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Tata</cp:lastModifiedBy>
  <cp:revision>197</cp:revision>
  <cp:lastPrinted>2013-09-13T07:37:16Z</cp:lastPrinted>
  <dcterms:created xsi:type="dcterms:W3CDTF">2006-08-16T00:00:00Z</dcterms:created>
  <dcterms:modified xsi:type="dcterms:W3CDTF">2014-10-30T16:33:47Z</dcterms:modified>
</cp:coreProperties>
</file>